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7077472" cy="2664296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002060"/>
                </a:solidFill>
                <a:latin typeface="Cambria" pitchFamily="18" charset="0"/>
              </a:rPr>
              <a:t>Повторенье - мать </a:t>
            </a:r>
            <a:r>
              <a:rPr lang="ru-RU" sz="7200" dirty="0" smtClean="0">
                <a:solidFill>
                  <a:srgbClr val="002060"/>
                </a:solidFill>
                <a:latin typeface="Cambria" pitchFamily="18" charset="0"/>
              </a:rPr>
              <a:t>ученья</a:t>
            </a:r>
            <a:r>
              <a:rPr lang="ru-RU" sz="7200" dirty="0">
                <a:solidFill>
                  <a:srgbClr val="002060"/>
                </a:solidFill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26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453650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   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Р_ка</a:t>
            </a:r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с_бака</a:t>
            </a:r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скам_я</a:t>
            </a:r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з_мля</a:t>
            </a:r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в_сна</a:t>
            </a:r>
            <a:r>
              <a:rPr lang="ru-RU" sz="5400" dirty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лист_я</a:t>
            </a:r>
            <a:r>
              <a:rPr lang="ru-RU" sz="5400" dirty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за_ц</a:t>
            </a:r>
            <a:r>
              <a:rPr lang="ru-RU" sz="5400" dirty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к_рова</a:t>
            </a:r>
            <a:r>
              <a:rPr lang="ru-RU" sz="5400" dirty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5400" dirty="0" err="1" smtClean="0">
                <a:solidFill>
                  <a:srgbClr val="002060"/>
                </a:solidFill>
                <a:latin typeface="Cambria" pitchFamily="18" charset="0"/>
              </a:rPr>
              <a:t>ул_и</a:t>
            </a:r>
            <a:r>
              <a:rPr lang="ru-RU" sz="5400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r>
              <a:rPr lang="ru-RU" sz="5400" dirty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5400" dirty="0">
                <a:solidFill>
                  <a:srgbClr val="002060"/>
                </a:solidFill>
                <a:latin typeface="Cambria" pitchFamily="18" charset="0"/>
              </a:rPr>
            </a:br>
            <a:endParaRPr lang="ru-RU" sz="54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396044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Cambria" pitchFamily="18" charset="0"/>
              </a:rPr>
              <a:t>1 ряд                2 ряд             3 ряд</a:t>
            </a:r>
            <a:br>
              <a:rPr lang="ru-RU" sz="40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  <a:t>собака         река             скамья</a:t>
            </a:r>
            <a:b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  <a:t>заяц              земля          листья</a:t>
            </a:r>
            <a:b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ambria" pitchFamily="18" charset="0"/>
              </a:rPr>
              <a:t>корова         весна           ульи</a:t>
            </a:r>
            <a:endParaRPr lang="ru-RU" sz="44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25658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По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п_лям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р_звились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в_юги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.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С ними бойкие подруги,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Б_лошубые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метели,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В_с_лились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, как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х_тели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!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А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сер_ёзная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пурга 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Крутит штопором </a:t>
            </a:r>
            <a:r>
              <a:rPr lang="ru-RU" sz="4400" dirty="0" err="1">
                <a:solidFill>
                  <a:srgbClr val="7030A0"/>
                </a:solidFill>
                <a:latin typeface="Cambria" pitchFamily="18" charset="0"/>
              </a:rPr>
              <a:t>сн_га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!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endParaRPr lang="ru-RU" sz="4400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32859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По </a:t>
            </a:r>
            <a:r>
              <a:rPr lang="ru-RU" sz="4400" dirty="0" smtClean="0">
                <a:solidFill>
                  <a:srgbClr val="FF0000"/>
                </a:solidFill>
                <a:latin typeface="Cambria" pitchFamily="18" charset="0"/>
              </a:rPr>
              <a:t>полям</a:t>
            </a:r>
            <a:r>
              <a:rPr lang="ru-RU" sz="4400" dirty="0" smtClean="0">
                <a:solidFill>
                  <a:srgbClr val="7030A0"/>
                </a:solidFill>
                <a:latin typeface="Cambria" pitchFamily="18" charset="0"/>
              </a:rPr>
              <a:t> резвились </a:t>
            </a:r>
            <a:r>
              <a:rPr lang="ru-RU" sz="4400" dirty="0" smtClean="0">
                <a:solidFill>
                  <a:srgbClr val="FF0000"/>
                </a:solidFill>
                <a:latin typeface="Cambria" pitchFamily="18" charset="0"/>
              </a:rPr>
              <a:t>вьюги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.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С ними бойкие </a:t>
            </a:r>
            <a:r>
              <a:rPr lang="ru-RU" sz="4400" dirty="0">
                <a:solidFill>
                  <a:srgbClr val="FF0000"/>
                </a:solidFill>
                <a:latin typeface="Cambria" pitchFamily="18" charset="0"/>
              </a:rPr>
              <a:t>подруги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,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 err="1" smtClean="0">
                <a:solidFill>
                  <a:srgbClr val="7030A0"/>
                </a:solidFill>
                <a:latin typeface="Cambria" pitchFamily="18" charset="0"/>
              </a:rPr>
              <a:t>Белошубые</a:t>
            </a:r>
            <a:r>
              <a:rPr lang="ru-RU" sz="44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4400" dirty="0">
                <a:solidFill>
                  <a:srgbClr val="FF0000"/>
                </a:solidFill>
                <a:latin typeface="Cambria" pitchFamily="18" charset="0"/>
              </a:rPr>
              <a:t>метели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,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rgbClr val="7030A0"/>
                </a:solidFill>
                <a:latin typeface="Cambria" pitchFamily="18" charset="0"/>
              </a:rPr>
              <a:t>Веселились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, как </a:t>
            </a:r>
            <a:r>
              <a:rPr lang="ru-RU" sz="4400" dirty="0" smtClean="0">
                <a:solidFill>
                  <a:srgbClr val="7030A0"/>
                </a:solidFill>
                <a:latin typeface="Cambria" pitchFamily="18" charset="0"/>
              </a:rPr>
              <a:t>хотели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!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А </a:t>
            </a:r>
            <a:r>
              <a:rPr lang="ru-RU" sz="4400" dirty="0" smtClean="0">
                <a:solidFill>
                  <a:srgbClr val="7030A0"/>
                </a:solidFill>
                <a:latin typeface="Cambria" pitchFamily="18" charset="0"/>
              </a:rPr>
              <a:t>серьёзная </a:t>
            </a:r>
            <a:r>
              <a:rPr lang="ru-RU" sz="4400" dirty="0">
                <a:solidFill>
                  <a:srgbClr val="FF0000"/>
                </a:solidFill>
                <a:latin typeface="Cambria" pitchFamily="18" charset="0"/>
              </a:rPr>
              <a:t>пурга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Крутит </a:t>
            </a:r>
            <a:r>
              <a:rPr lang="ru-RU" sz="4400" dirty="0">
                <a:solidFill>
                  <a:srgbClr val="FF0000"/>
                </a:solidFill>
                <a:latin typeface="Cambria" pitchFamily="18" charset="0"/>
              </a:rPr>
              <a:t>штопором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Cambria" pitchFamily="18" charset="0"/>
              </a:rPr>
              <a:t>снега</a:t>
            </a:r>
            <a:r>
              <a:rPr lang="ru-RU" sz="4400" dirty="0">
                <a:solidFill>
                  <a:srgbClr val="7030A0"/>
                </a:solidFill>
                <a:latin typeface="Cambria" pitchFamily="18" charset="0"/>
              </a:rPr>
              <a:t>!</a:t>
            </a:r>
            <a:br>
              <a:rPr lang="ru-RU" sz="4400" dirty="0">
                <a:solidFill>
                  <a:srgbClr val="7030A0"/>
                </a:solidFill>
                <a:latin typeface="Cambria" pitchFamily="18" charset="0"/>
              </a:rPr>
            </a:br>
            <a:endParaRPr lang="ru-RU" sz="4400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748883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Что такое имя существительное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  <a:b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 Как изменяется имя существительное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  <a:b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3. Как определить род имени существительного?</a:t>
            </a:r>
            <a:b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6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47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Повторенье - мать ученья.</vt:lpstr>
      <vt:lpstr>    Р_ка, с_бака, скам_я, з_мля, в_сна, лист_я, за_ц, к_рова, ул_и. </vt:lpstr>
      <vt:lpstr>1 ряд                2 ряд             3 ряд  собака         река             скамья заяц              земля          листья корова         весна           ульи</vt:lpstr>
      <vt:lpstr>По п_лям р_звились в_юги. С ними бойкие подруги, Б_лошубые метели, В_с_лились, как х_тели! А сер_ёзная пурга  Крутит штопором сн_га! </vt:lpstr>
      <vt:lpstr>По полям резвились вьюги. С ними бойкие подруги, Белошубые метели, Веселились, как хотели! А серьёзная пурга  Крутит штопором снега! </vt:lpstr>
      <vt:lpstr>1. Что такое имя существительное?  2. Как изменяется имя существительное?  3. Как определить род имени существительного?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Повторенье - мать ученья.</dc:title>
  <cp:lastModifiedBy>Admin</cp:lastModifiedBy>
  <cp:revision>7</cp:revision>
  <dcterms:modified xsi:type="dcterms:W3CDTF">2014-02-09T18:13:42Z</dcterms:modified>
</cp:coreProperties>
</file>